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EF8"/>
    <a:srgbClr val="1767F8"/>
    <a:srgbClr val="5C6DFA"/>
    <a:srgbClr val="637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/>
    <p:restoredTop sz="96327"/>
  </p:normalViewPr>
  <p:slideViewPr>
    <p:cSldViewPr snapToGrid="0">
      <p:cViewPr>
        <p:scale>
          <a:sx n="140" d="100"/>
          <a:sy n="140" d="100"/>
        </p:scale>
        <p:origin x="15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80C62-5393-654C-84AB-E497BE214F7D}" type="datetimeFigureOut">
              <a:rPr lang="en-US" smtClean="0"/>
              <a:t>7/18/23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EC960-BFCF-4449-A4E3-A130CE03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5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aa2fea9f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3aa2fea9f0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75" tIns="91075" rIns="91075" bIns="91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GB" sz="1300"/>
              <a:t>Expectations</a:t>
            </a:r>
            <a:endParaRPr sz="1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Get all team members on boarded by week 1</a:t>
            </a:r>
            <a:r>
              <a:rPr lang="en-GB" sz="15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Build core regression packs by end of 1st month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Integrate virtuoso into the core delivery process 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endParaRPr sz="1300"/>
          </a:p>
        </p:txBody>
      </p:sp>
    </p:spTree>
    <p:extLst>
      <p:ext uri="{BB962C8B-B14F-4D97-AF65-F5344CB8AC3E}">
        <p14:creationId xmlns:p14="http://schemas.microsoft.com/office/powerpoint/2010/main" val="1698650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3aa2fea9f0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g13aa2fea9f0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75" tIns="91075" rIns="91075" bIns="91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GB" sz="1300"/>
              <a:t>Expectations</a:t>
            </a:r>
            <a:endParaRPr sz="1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Get all team members on boarded by week 1</a:t>
            </a:r>
            <a:r>
              <a:rPr lang="en-GB" sz="15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Build core regression packs by end of 1st month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Integrate virtuoso into the core delivery process 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3aa2fea9f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13aa2fea9f0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75" tIns="91075" rIns="91075" bIns="91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GB" sz="1300"/>
              <a:t>Expectations</a:t>
            </a:r>
            <a:endParaRPr sz="13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Get all team members on boarded by week 1</a:t>
            </a:r>
            <a:r>
              <a:rPr lang="en-GB" sz="15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5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Build core regression packs by end of 1st month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200">
                <a:latin typeface="Open Sans"/>
                <a:ea typeface="Open Sans"/>
                <a:cs typeface="Open Sans"/>
                <a:sym typeface="Open Sans"/>
              </a:rPr>
              <a:t>E.g. Integrate virtuoso into the core delivery process 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endParaRPr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scendr.co.uk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9701-564F-8064-DCC5-B4C60CB6C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93C52-4F8B-5C87-57EC-D6890C7AB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500C-9F39-CE8A-2446-2BBF2BA6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95E5C-D7AC-16FD-1D7F-952DB3185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5DA13-7A58-6702-F95E-49A7F733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2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417F-163F-4AFC-BB81-6D5C4F950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3E64C-950B-FC12-1A6C-6B28E4EE5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D758D-ABC3-22DD-0978-9269C3DEC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50E9E-D9BD-115B-BD46-E1258F1A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E0453-2CEF-52A4-EAC3-28431A6CB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7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2967F0-A65E-4D6E-DDA7-4AD937C74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B1A5C-1AC9-E465-422C-945D83F75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9CDAE-B05C-32C2-29A6-EC981E244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8687F-757F-B074-EFC5-E35390184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64891-4879-CE2D-2E0F-B418423E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8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Screen Title Default 1">
  <p:cSld name="Section Screen Title Default 1">
    <p:bg>
      <p:bgPr>
        <a:solidFill>
          <a:schemeClr val="bg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1813800" y="2959600"/>
            <a:ext cx="8564400" cy="9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45725" rIns="45725" bIns="457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 sz="4667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>
            <a:spLocks noGrp="1"/>
          </p:cNvSpPr>
          <p:nvPr>
            <p:ph type="pic" idx="2"/>
          </p:nvPr>
        </p:nvSpPr>
        <p:spPr>
          <a:xfrm>
            <a:off x="10858584" y="382817"/>
            <a:ext cx="771200" cy="771200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14"/>
          <p:cNvSpPr txBox="1">
            <a:spLocks noGrp="1"/>
          </p:cNvSpPr>
          <p:nvPr>
            <p:ph type="subTitle" idx="1"/>
          </p:nvPr>
        </p:nvSpPr>
        <p:spPr>
          <a:xfrm>
            <a:off x="4279392" y="488623"/>
            <a:ext cx="3657600" cy="3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25" tIns="72000" rIns="45725" bIns="72000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1067" b="1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4" name="Picture 3" descr="Blue letters on a black background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1F5081E6-0879-618F-DC39-EFE0A0555C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6445" y="6343903"/>
            <a:ext cx="1308415" cy="28326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11074"/>
              </a:prstClr>
            </a:outerShdw>
          </a:effectLst>
        </p:spPr>
      </p:pic>
      <p:sp>
        <p:nvSpPr>
          <p:cNvPr id="2" name="Round Diagonal Corner of Rectangle 1">
            <a:extLst>
              <a:ext uri="{FF2B5EF4-FFF2-40B4-BE49-F238E27FC236}">
                <a16:creationId xmlns:a16="http://schemas.microsoft.com/office/drawing/2014/main" id="{47648FE3-DE99-89B6-FD8E-52877FB26F4D}"/>
              </a:ext>
            </a:extLst>
          </p:cNvPr>
          <p:cNvSpPr/>
          <p:nvPr userDrawn="1"/>
        </p:nvSpPr>
        <p:spPr>
          <a:xfrm>
            <a:off x="-11576" y="-11575"/>
            <a:ext cx="12240000" cy="919577"/>
          </a:xfrm>
          <a:prstGeom prst="round2DiagRect">
            <a:avLst/>
          </a:prstGeom>
          <a:gradFill flip="none" rotWithShape="1">
            <a:gsLst>
              <a:gs pos="0">
                <a:srgbClr val="216EF8">
                  <a:shade val="30000"/>
                  <a:satMod val="115000"/>
                </a:srgbClr>
              </a:gs>
              <a:gs pos="50000">
                <a:srgbClr val="216EF8">
                  <a:shade val="67500"/>
                  <a:satMod val="115000"/>
                </a:srgbClr>
              </a:gs>
              <a:gs pos="100000">
                <a:srgbClr val="216EF8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9DD8D1-03B4-1343-3155-4D99B919FA01}"/>
              </a:ext>
            </a:extLst>
          </p:cNvPr>
          <p:cNvSpPr txBox="1"/>
          <p:nvPr userDrawn="1"/>
        </p:nvSpPr>
        <p:spPr>
          <a:xfrm>
            <a:off x="11071360" y="6450593"/>
            <a:ext cx="9156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>
                <a:solidFill>
                  <a:schemeClr val="bg1">
                    <a:lumMod val="75000"/>
                  </a:schemeClr>
                </a:solidFill>
                <a:latin typeface=""/>
              </a:rPr>
              <a:t>Ascendr.co.uk</a:t>
            </a:r>
            <a:endParaRPr lang="en-US" sz="900" dirty="0">
              <a:solidFill>
                <a:schemeClr val="bg1">
                  <a:lumMod val="75000"/>
                </a:schemeClr>
              </a:solidFill>
              <a:latin typeface="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2E720D-8538-2795-A684-3047A5653520}"/>
              </a:ext>
            </a:extLst>
          </p:cNvPr>
          <p:cNvSpPr txBox="1"/>
          <p:nvPr userDrawn="1"/>
        </p:nvSpPr>
        <p:spPr>
          <a:xfrm>
            <a:off x="205005" y="6627168"/>
            <a:ext cx="43011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solidFill>
                  <a:schemeClr val="bg1">
                    <a:lumMod val="75000"/>
                  </a:schemeClr>
                </a:solidFill>
                <a:latin typeface=""/>
              </a:rPr>
              <a:t>Revolutionise Your Onboarding with </a:t>
            </a:r>
            <a:r>
              <a:rPr lang="en-GB" sz="900" dirty="0" err="1">
                <a:solidFill>
                  <a:schemeClr val="bg1">
                    <a:lumMod val="75000"/>
                  </a:schemeClr>
                </a:solidFill>
                <a:latin typeface=""/>
              </a:rPr>
              <a:t>Ascendr</a:t>
            </a:r>
            <a:r>
              <a:rPr lang="en-GB" sz="900" dirty="0">
                <a:solidFill>
                  <a:schemeClr val="bg1">
                    <a:lumMod val="75000"/>
                  </a:schemeClr>
                </a:solidFill>
                <a:latin typeface=""/>
              </a:rPr>
              <a:t>: Where Customer Success Begins.</a:t>
            </a:r>
            <a:endParaRPr lang="en-US" sz="900" dirty="0">
              <a:solidFill>
                <a:schemeClr val="bg1">
                  <a:lumMod val="75000"/>
                </a:schemeClr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98292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F2D45-1288-065C-E0F1-75B545DC1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6B11D-9E8B-D6B6-AF4E-520382A3E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EEC63-7309-0B9B-CACD-12D02C77C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39E15-2266-28BB-AABE-EF57164E3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DB999-2FC2-2715-8F94-C9A3C0B4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5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CB447-C713-9607-2B88-931A0870A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87DC6-BF75-7863-800D-D87C2C60C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4ECF6-0258-B13E-0043-E8E13C44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6AFA8-CB75-D212-10F8-D0459D8C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8BE45-0D58-371A-9633-2C5C3058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6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EDEC-7C56-57DC-6455-7AC4021B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467D0-1852-7272-FF65-250C91638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798C0-93CE-D294-B246-3AB9E520B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CD0DC-3E84-DA6C-7183-43C77E3E6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83F75-21B9-88A3-003E-7CDDB501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3DAAC-6AE0-D81D-7D98-2B2D753F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6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CC21D-58B8-402C-7A5C-D2B5834B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ED00A-2D66-D42B-E0A5-88EEDD684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FA804-14E9-5783-128F-E1F0372CD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9A0B7-5C04-CFA6-142C-AD866F1AA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40D4F6-91E5-84D2-59CD-5FAE8E05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104BE4-2B05-8C65-0EAF-42690C50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836CA-5FEB-7147-C0FD-356C69FD9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46ECE8-E775-F36F-B3EA-CD888CF4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6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139BE-C0CA-FC90-D7BC-E01784AE2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213AE-FC2D-C9DD-D326-D5E4BD27C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397C44-6AF3-4DA2-32DC-FE6E35AB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3CCBC-F1FD-A8C0-B401-1E01F13C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86779E-E747-2ABB-5C3E-5E01E439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1B5232-462E-A0A8-65BD-45D2B9195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E62D2-06F7-9375-0D79-B115D02B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8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47751-5085-6E75-1707-E01B7B377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E9FCA-C9D4-1E7F-A8E9-8879FD39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72165E-C657-E0D0-6468-5118DDCDF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6CD4E-9B1B-5D3A-6C99-F30A32F1A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253A8-9B2C-028C-D35A-91D63B0F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53AFC-54DA-5AEC-CFB6-8313F32C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1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0C0AB-5A34-FB38-91CE-149338E36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0244B0-4D04-6D16-B3C2-730020C28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EE5D8-BF90-7081-1D92-E472A7B7B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D6469-7F23-5E51-6F0A-634DEBDA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E4168-6547-1505-EFB2-87A3375C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3B0CB-9C61-C16E-3888-7AB5D1678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6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941938-7AD1-DEA9-60AE-EFA25D94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73E3A-513C-961D-3151-3606B0928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59ED2-359B-F3FF-28AF-62A13B33F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88AE-CBA6-274B-AE7E-D34F707F7EFE}" type="datetimeFigureOut">
              <a:rPr lang="en-US" smtClean="0"/>
              <a:t>7/18/23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29813-9717-03B4-78F8-BC6A9C733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A9D73-4379-F123-01D0-73420A742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84F0F-2DAB-A54E-B708-276F6B565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2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 txBox="1">
            <a:spLocks noGrp="1"/>
          </p:cNvSpPr>
          <p:nvPr>
            <p:ph type="subTitle" idx="1"/>
          </p:nvPr>
        </p:nvSpPr>
        <p:spPr>
          <a:xfrm>
            <a:off x="584244" y="328728"/>
            <a:ext cx="1372400" cy="640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67" tIns="96000" rIns="60967" bIns="96000" rtlCol="0" anchor="t" anchorCtr="0">
            <a:noAutofit/>
          </a:bodyPr>
          <a:lstStyle/>
          <a:p>
            <a:pPr marL="0" indent="0"/>
            <a:r>
              <a:rPr lang="en-GB" dirty="0"/>
              <a:t>Account Name:</a:t>
            </a:r>
            <a:endParaRPr dirty="0"/>
          </a:p>
          <a:p>
            <a:pPr marL="0" indent="0"/>
            <a:r>
              <a:rPr lang="en-GB" b="0" dirty="0"/>
              <a:t>ABC Company </a:t>
            </a:r>
            <a:endParaRPr dirty="0"/>
          </a:p>
          <a:p>
            <a:pPr marL="0" indent="0"/>
            <a:endParaRPr dirty="0"/>
          </a:p>
        </p:txBody>
      </p:sp>
      <p:sp>
        <p:nvSpPr>
          <p:cNvPr id="95" name="Google Shape;95;p22"/>
          <p:cNvSpPr txBox="1"/>
          <p:nvPr/>
        </p:nvSpPr>
        <p:spPr>
          <a:xfrm>
            <a:off x="4718961" y="5708999"/>
            <a:ext cx="2294800" cy="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67" tIns="96000" rIns="60967" bIns="96000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lt1"/>
              </a:buClr>
              <a:buSzPts val="800"/>
            </a:pPr>
            <a:r>
              <a:rPr lang="en-GB" sz="1067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Prepared by: CSM 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115000"/>
              </a:lnSpc>
              <a:buClr>
                <a:schemeClr val="lt1"/>
              </a:buClr>
              <a:buSzPts val="800"/>
            </a:pPr>
            <a:endParaRPr sz="1067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8" name="Google Shape;98;p22"/>
          <p:cNvSpPr/>
          <p:nvPr/>
        </p:nvSpPr>
        <p:spPr>
          <a:xfrm>
            <a:off x="2986405" y="299948"/>
            <a:ext cx="6219200" cy="6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GB" sz="2267" b="1" dirty="0">
                <a:solidFill>
                  <a:srgbClr val="FEFEFE"/>
                </a:solidFill>
                <a:latin typeface="Inter"/>
                <a:ea typeface="Inter"/>
                <a:cs typeface="Inter"/>
                <a:sym typeface="Inter"/>
              </a:rPr>
              <a:t>Explanation of Customer Success Plan</a:t>
            </a:r>
            <a:endParaRPr sz="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97;p22">
            <a:extLst>
              <a:ext uri="{FF2B5EF4-FFF2-40B4-BE49-F238E27FC236}">
                <a16:creationId xmlns:a16="http://schemas.microsoft.com/office/drawing/2014/main" id="{5B860FD5-3CCA-0E84-36CA-2D0446A584DE}"/>
              </a:ext>
            </a:extLst>
          </p:cNvPr>
          <p:cNvSpPr txBox="1"/>
          <p:nvPr/>
        </p:nvSpPr>
        <p:spPr>
          <a:xfrm>
            <a:off x="177009" y="1028233"/>
            <a:ext cx="39608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Company Highlights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06;p22">
            <a:extLst>
              <a:ext uri="{FF2B5EF4-FFF2-40B4-BE49-F238E27FC236}">
                <a16:creationId xmlns:a16="http://schemas.microsoft.com/office/drawing/2014/main" id="{32D29E00-F1E3-1FB8-F6F6-85683BD9525D}"/>
              </a:ext>
            </a:extLst>
          </p:cNvPr>
          <p:cNvSpPr txBox="1"/>
          <p:nvPr/>
        </p:nvSpPr>
        <p:spPr>
          <a:xfrm>
            <a:off x="8067311" y="1028233"/>
            <a:ext cx="39608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Action Points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07;p22">
            <a:extLst>
              <a:ext uri="{FF2B5EF4-FFF2-40B4-BE49-F238E27FC236}">
                <a16:creationId xmlns:a16="http://schemas.microsoft.com/office/drawing/2014/main" id="{5D34F554-F695-6B4B-3A16-1412790FF744}"/>
              </a:ext>
            </a:extLst>
          </p:cNvPr>
          <p:cNvSpPr txBox="1"/>
          <p:nvPr/>
        </p:nvSpPr>
        <p:spPr>
          <a:xfrm>
            <a:off x="4119580" y="1028233"/>
            <a:ext cx="3951121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 dirty="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Customer Objectives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25;p23" descr="hghj&#10;">
            <a:extLst>
              <a:ext uri="{FF2B5EF4-FFF2-40B4-BE49-F238E27FC236}">
                <a16:creationId xmlns:a16="http://schemas.microsoft.com/office/drawing/2014/main" id="{55AAF128-7C09-32C1-CB3B-98702FE18426}"/>
              </a:ext>
            </a:extLst>
          </p:cNvPr>
          <p:cNvSpPr txBox="1"/>
          <p:nvPr/>
        </p:nvSpPr>
        <p:spPr>
          <a:xfrm>
            <a:off x="167700" y="1477004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>
              <a:defRPr sz="900" i="1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>
                <a:sym typeface="Inter"/>
              </a:rPr>
              <a:t>Company highlights provides a concise overview of:</a:t>
            </a:r>
          </a:p>
          <a:p>
            <a:endParaRPr lang="en-GB" dirty="0">
              <a:sym typeface="Inter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sym typeface="Inter"/>
              </a:rPr>
              <a:t>What your company does i.e. service offering, industry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sym typeface="Inter"/>
              </a:rPr>
              <a:t>Current strategies &amp; methodologies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sym typeface="Inter"/>
              </a:rPr>
              <a:t>Background to why they’re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sym typeface="Inter"/>
              </a:rPr>
              <a:t>Team demographic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>
              <a:sym typeface="Inter"/>
            </a:endParaRPr>
          </a:p>
        </p:txBody>
      </p:sp>
      <p:sp>
        <p:nvSpPr>
          <p:cNvPr id="6" name="Google Shape;129;p23">
            <a:extLst>
              <a:ext uri="{FF2B5EF4-FFF2-40B4-BE49-F238E27FC236}">
                <a16:creationId xmlns:a16="http://schemas.microsoft.com/office/drawing/2014/main" id="{E8693ED7-3EFB-8EAC-4AAA-BC1ADC241C14}"/>
              </a:ext>
            </a:extLst>
          </p:cNvPr>
          <p:cNvSpPr txBox="1"/>
          <p:nvPr/>
        </p:nvSpPr>
        <p:spPr>
          <a:xfrm>
            <a:off x="166951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-GB" sz="933" i="1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What key challenges or obstacles do you anticipate in implementing the tool or achieving the above objectives? </a:t>
            </a:r>
          </a:p>
          <a:p>
            <a:endParaRPr lang="en-GB" sz="933" i="1" dirty="0">
              <a:solidFill>
                <a:srgbClr val="002060"/>
              </a:solidFill>
              <a:latin typeface="Inter"/>
              <a:ea typeface="Inter"/>
              <a:cs typeface="Inter"/>
              <a:sym typeface="Inter"/>
            </a:endParaRPr>
          </a:p>
          <a:p>
            <a:r>
              <a:rPr lang="en-GB" sz="933" i="1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This will allow us to map out a plan in facing these obstacles. </a:t>
            </a:r>
          </a:p>
        </p:txBody>
      </p:sp>
      <p:sp>
        <p:nvSpPr>
          <p:cNvPr id="7" name="Google Shape;130;p23">
            <a:extLst>
              <a:ext uri="{FF2B5EF4-FFF2-40B4-BE49-F238E27FC236}">
                <a16:creationId xmlns:a16="http://schemas.microsoft.com/office/drawing/2014/main" id="{F9490C90-B935-E197-A141-B4D1A982A1A2}"/>
              </a:ext>
            </a:extLst>
          </p:cNvPr>
          <p:cNvSpPr txBox="1"/>
          <p:nvPr/>
        </p:nvSpPr>
        <p:spPr>
          <a:xfrm>
            <a:off x="9058279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>
              <a:defRPr sz="933" i="1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>
                <a:sym typeface="Inter"/>
              </a:rPr>
              <a:t>A list of the key contacts from both parties &amp; their designations / contact details</a:t>
            </a:r>
          </a:p>
        </p:txBody>
      </p:sp>
      <p:sp>
        <p:nvSpPr>
          <p:cNvPr id="8" name="Google Shape;131;p23">
            <a:extLst>
              <a:ext uri="{FF2B5EF4-FFF2-40B4-BE49-F238E27FC236}">
                <a16:creationId xmlns:a16="http://schemas.microsoft.com/office/drawing/2014/main" id="{8409CD1D-35D5-8BA0-2874-9CD13438FE0F}"/>
              </a:ext>
            </a:extLst>
          </p:cNvPr>
          <p:cNvSpPr txBox="1"/>
          <p:nvPr/>
        </p:nvSpPr>
        <p:spPr>
          <a:xfrm>
            <a:off x="6093891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>
              <a:defRPr sz="933" i="1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>
                <a:sym typeface="Inter"/>
              </a:rPr>
              <a:t>How are we defining the implementation and use of the tool as an ongoing success? Be explicit about what you consider to be a success.</a:t>
            </a:r>
          </a:p>
        </p:txBody>
      </p:sp>
      <p:sp>
        <p:nvSpPr>
          <p:cNvPr id="9" name="Google Shape;132;p23">
            <a:extLst>
              <a:ext uri="{FF2B5EF4-FFF2-40B4-BE49-F238E27FC236}">
                <a16:creationId xmlns:a16="http://schemas.microsoft.com/office/drawing/2014/main" id="{595CA20B-7EA1-4D4E-4473-747879F052D1}"/>
              </a:ext>
            </a:extLst>
          </p:cNvPr>
          <p:cNvSpPr txBox="1"/>
          <p:nvPr/>
        </p:nvSpPr>
        <p:spPr>
          <a:xfrm>
            <a:off x="3129504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>
              <a:defRPr sz="933" i="1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>
                <a:sym typeface="Inter"/>
              </a:rPr>
              <a:t>What benefits are you looking to gain from using the tool? </a:t>
            </a:r>
          </a:p>
          <a:p>
            <a:endParaRPr lang="en-GB" dirty="0">
              <a:sym typeface="Inter"/>
            </a:endParaRPr>
          </a:p>
          <a:p>
            <a:r>
              <a:rPr lang="en-GB" dirty="0">
                <a:sym typeface="Inter"/>
              </a:rPr>
              <a:t>What are the benefits to achieving the above objectives? </a:t>
            </a:r>
          </a:p>
          <a:p>
            <a:endParaRPr lang="en-GB" dirty="0">
              <a:sym typeface="Inter"/>
            </a:endParaRPr>
          </a:p>
          <a:p>
            <a:r>
              <a:rPr lang="en-GB" dirty="0">
                <a:sym typeface="Inter"/>
              </a:rPr>
              <a:t>Who benefits from achieving the objectives?</a:t>
            </a:r>
          </a:p>
        </p:txBody>
      </p:sp>
      <p:sp>
        <p:nvSpPr>
          <p:cNvPr id="10" name="Google Shape;133;p23" descr="hghj&#10;">
            <a:extLst>
              <a:ext uri="{FF2B5EF4-FFF2-40B4-BE49-F238E27FC236}">
                <a16:creationId xmlns:a16="http://schemas.microsoft.com/office/drawing/2014/main" id="{B8A02EB5-3A42-B3F4-CEA5-4C7246824F11}"/>
              </a:ext>
            </a:extLst>
          </p:cNvPr>
          <p:cNvSpPr txBox="1"/>
          <p:nvPr/>
        </p:nvSpPr>
        <p:spPr>
          <a:xfrm>
            <a:off x="8071836" y="1476267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>
              <a:defRPr sz="900" i="1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>
                <a:sym typeface="Inter"/>
              </a:rPr>
              <a:t>This covers actions to be collaborated on by both parties, based on the information provided in the highlights &amp; objectives, Actions Points would be our agreed steps to ensure the success of the engagement. </a:t>
            </a:r>
          </a:p>
          <a:p>
            <a:endParaRPr lang="en-GB" dirty="0">
              <a:sym typeface="Inter"/>
            </a:endParaRPr>
          </a:p>
          <a:p>
            <a:r>
              <a:rPr lang="en-GB" dirty="0">
                <a:sym typeface="Inter"/>
              </a:rPr>
              <a:t>Activities could include but not limited to - Training; Automating identified scenarios / manual processes; integrations.</a:t>
            </a:r>
          </a:p>
          <a:p>
            <a:endParaRPr lang="en-GB" dirty="0">
              <a:sym typeface="Inter"/>
            </a:endParaRPr>
          </a:p>
        </p:txBody>
      </p:sp>
      <p:sp>
        <p:nvSpPr>
          <p:cNvPr id="11" name="Google Shape;134;p23" descr="hghj&#10;">
            <a:extLst>
              <a:ext uri="{FF2B5EF4-FFF2-40B4-BE49-F238E27FC236}">
                <a16:creationId xmlns:a16="http://schemas.microsoft.com/office/drawing/2014/main" id="{522C08C7-DF75-3D86-9AD7-6F6CD0732CEA}"/>
              </a:ext>
            </a:extLst>
          </p:cNvPr>
          <p:cNvSpPr txBox="1"/>
          <p:nvPr/>
        </p:nvSpPr>
        <p:spPr>
          <a:xfrm>
            <a:off x="4119528" y="1477004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-GB" sz="900" i="1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This section is to provide an overview of why your company wants to implement the tool in to your process. It’s important to create SMART goals. </a:t>
            </a:r>
          </a:p>
        </p:txBody>
      </p:sp>
      <p:sp>
        <p:nvSpPr>
          <p:cNvPr id="12" name="Google Shape;139;p23">
            <a:extLst>
              <a:ext uri="{FF2B5EF4-FFF2-40B4-BE49-F238E27FC236}">
                <a16:creationId xmlns:a16="http://schemas.microsoft.com/office/drawing/2014/main" id="{1E3DC561-7829-8FD1-5455-C6589A088DD9}"/>
              </a:ext>
            </a:extLst>
          </p:cNvPr>
          <p:cNvSpPr txBox="1"/>
          <p:nvPr/>
        </p:nvSpPr>
        <p:spPr>
          <a:xfrm>
            <a:off x="163900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Challenges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40;p23">
            <a:extLst>
              <a:ext uri="{FF2B5EF4-FFF2-40B4-BE49-F238E27FC236}">
                <a16:creationId xmlns:a16="http://schemas.microsoft.com/office/drawing/2014/main" id="{2D6C5E04-A9BE-AB39-6495-BE7B672A72DC}"/>
              </a:ext>
            </a:extLst>
          </p:cNvPr>
          <p:cNvSpPr txBox="1"/>
          <p:nvPr/>
        </p:nvSpPr>
        <p:spPr>
          <a:xfrm>
            <a:off x="9059667" y="3488133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Contacts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1;p23">
            <a:extLst>
              <a:ext uri="{FF2B5EF4-FFF2-40B4-BE49-F238E27FC236}">
                <a16:creationId xmlns:a16="http://schemas.microsoft.com/office/drawing/2014/main" id="{42C3AB8F-F58F-FE69-B2DE-AF05ACBC111B}"/>
              </a:ext>
            </a:extLst>
          </p:cNvPr>
          <p:cNvSpPr txBox="1"/>
          <p:nvPr/>
        </p:nvSpPr>
        <p:spPr>
          <a:xfrm>
            <a:off x="6095267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Success Criteria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42;p23">
            <a:extLst>
              <a:ext uri="{FF2B5EF4-FFF2-40B4-BE49-F238E27FC236}">
                <a16:creationId xmlns:a16="http://schemas.microsoft.com/office/drawing/2014/main" id="{FDC42CAE-7FFA-E405-C034-CD1AF5D6063F}"/>
              </a:ext>
            </a:extLst>
          </p:cNvPr>
          <p:cNvSpPr txBox="1"/>
          <p:nvPr/>
        </p:nvSpPr>
        <p:spPr>
          <a:xfrm>
            <a:off x="3130900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Benefits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Graphic 15" descr="Lightbulb with solid fill">
            <a:extLst>
              <a:ext uri="{FF2B5EF4-FFF2-40B4-BE49-F238E27FC236}">
                <a16:creationId xmlns:a16="http://schemas.microsoft.com/office/drawing/2014/main" id="{5ED447DB-353D-99DB-4CCE-44D106FECD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26851" y="1098896"/>
            <a:ext cx="302400" cy="302400"/>
          </a:xfrm>
          <a:prstGeom prst="rect">
            <a:avLst/>
          </a:prstGeom>
        </p:spPr>
      </p:pic>
      <p:pic>
        <p:nvPicPr>
          <p:cNvPr id="17" name="Graphic 16" descr="Bullseye with solid fill">
            <a:extLst>
              <a:ext uri="{FF2B5EF4-FFF2-40B4-BE49-F238E27FC236}">
                <a16:creationId xmlns:a16="http://schemas.microsoft.com/office/drawing/2014/main" id="{D42DAC07-BD7C-30E0-3F04-D23D01F0D4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79628" y="1098896"/>
            <a:ext cx="302400" cy="302400"/>
          </a:xfrm>
          <a:prstGeom prst="rect">
            <a:avLst/>
          </a:prstGeom>
        </p:spPr>
      </p:pic>
      <p:pic>
        <p:nvPicPr>
          <p:cNvPr id="18" name="Graphic 17" descr="List with solid fill">
            <a:extLst>
              <a:ext uri="{FF2B5EF4-FFF2-40B4-BE49-F238E27FC236}">
                <a16:creationId xmlns:a16="http://schemas.microsoft.com/office/drawing/2014/main" id="{8DB8CE72-2F44-ECB6-6A41-37705483FA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600658" y="1101050"/>
            <a:ext cx="302400" cy="302400"/>
          </a:xfrm>
          <a:prstGeom prst="rect">
            <a:avLst/>
          </a:prstGeom>
        </p:spPr>
      </p:pic>
      <p:pic>
        <p:nvPicPr>
          <p:cNvPr id="19" name="Graphic 18" descr="Playbook with solid fill">
            <a:extLst>
              <a:ext uri="{FF2B5EF4-FFF2-40B4-BE49-F238E27FC236}">
                <a16:creationId xmlns:a16="http://schemas.microsoft.com/office/drawing/2014/main" id="{8ED08FE9-19E2-EF9A-AED2-A792731EA54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67052" y="3574767"/>
            <a:ext cx="302400" cy="302400"/>
          </a:xfrm>
          <a:prstGeom prst="rect">
            <a:avLst/>
          </a:prstGeom>
        </p:spPr>
      </p:pic>
      <p:pic>
        <p:nvPicPr>
          <p:cNvPr id="20" name="Graphic 19" descr="Medal with solid fill">
            <a:extLst>
              <a:ext uri="{FF2B5EF4-FFF2-40B4-BE49-F238E27FC236}">
                <a16:creationId xmlns:a16="http://schemas.microsoft.com/office/drawing/2014/main" id="{EBE0CD10-20A4-6D6A-3A1E-5076C352B8D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31452" y="3579663"/>
            <a:ext cx="302400" cy="302400"/>
          </a:xfrm>
          <a:prstGeom prst="rect">
            <a:avLst/>
          </a:prstGeom>
        </p:spPr>
      </p:pic>
      <p:pic>
        <p:nvPicPr>
          <p:cNvPr id="21" name="Graphic 20" descr="Aspiration with solid fill">
            <a:extLst>
              <a:ext uri="{FF2B5EF4-FFF2-40B4-BE49-F238E27FC236}">
                <a16:creationId xmlns:a16="http://schemas.microsoft.com/office/drawing/2014/main" id="{9942B8BC-0792-2B2C-BEEB-C067D600A7A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95852" y="3574767"/>
            <a:ext cx="302400" cy="302400"/>
          </a:xfrm>
          <a:prstGeom prst="rect">
            <a:avLst/>
          </a:prstGeom>
        </p:spPr>
      </p:pic>
      <p:pic>
        <p:nvPicPr>
          <p:cNvPr id="22" name="Graphic 21" descr="Employee badge with solid fill">
            <a:extLst>
              <a:ext uri="{FF2B5EF4-FFF2-40B4-BE49-F238E27FC236}">
                <a16:creationId xmlns:a16="http://schemas.microsoft.com/office/drawing/2014/main" id="{37F80851-F955-076A-090E-99E226EDCF8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600658" y="3575133"/>
            <a:ext cx="302400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9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97;p22">
            <a:extLst>
              <a:ext uri="{FF2B5EF4-FFF2-40B4-BE49-F238E27FC236}">
                <a16:creationId xmlns:a16="http://schemas.microsoft.com/office/drawing/2014/main" id="{F6BCBC0B-B25D-119F-D469-BE78F2778A84}"/>
              </a:ext>
            </a:extLst>
          </p:cNvPr>
          <p:cNvSpPr txBox="1"/>
          <p:nvPr/>
        </p:nvSpPr>
        <p:spPr>
          <a:xfrm>
            <a:off x="177009" y="1028233"/>
            <a:ext cx="39608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Company Highlights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06;p22">
            <a:extLst>
              <a:ext uri="{FF2B5EF4-FFF2-40B4-BE49-F238E27FC236}">
                <a16:creationId xmlns:a16="http://schemas.microsoft.com/office/drawing/2014/main" id="{979026A8-83C5-B18E-B122-E0141B4EEEFC}"/>
              </a:ext>
            </a:extLst>
          </p:cNvPr>
          <p:cNvSpPr txBox="1"/>
          <p:nvPr/>
        </p:nvSpPr>
        <p:spPr>
          <a:xfrm>
            <a:off x="8067311" y="1028233"/>
            <a:ext cx="39608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Action Points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07;p22">
            <a:extLst>
              <a:ext uri="{FF2B5EF4-FFF2-40B4-BE49-F238E27FC236}">
                <a16:creationId xmlns:a16="http://schemas.microsoft.com/office/drawing/2014/main" id="{88F6979A-9162-4A8F-4BB4-653E7A17E852}"/>
              </a:ext>
            </a:extLst>
          </p:cNvPr>
          <p:cNvSpPr txBox="1"/>
          <p:nvPr/>
        </p:nvSpPr>
        <p:spPr>
          <a:xfrm>
            <a:off x="4119580" y="1028233"/>
            <a:ext cx="3951121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 dirty="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Customer Objectives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3"/>
          <p:cNvSpPr txBox="1">
            <a:spLocks noGrp="1"/>
          </p:cNvSpPr>
          <p:nvPr>
            <p:ph type="subTitle" idx="1"/>
          </p:nvPr>
        </p:nvSpPr>
        <p:spPr>
          <a:xfrm>
            <a:off x="584244" y="328728"/>
            <a:ext cx="1372400" cy="640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67" tIns="96000" rIns="60967" bIns="96000" rtlCol="0" anchor="t" anchorCtr="0">
            <a:noAutofit/>
          </a:bodyPr>
          <a:lstStyle/>
          <a:p>
            <a:pPr marL="0" indent="0"/>
            <a:r>
              <a:rPr lang="en-GB"/>
              <a:t>Account Name:</a:t>
            </a:r>
            <a:endParaRPr/>
          </a:p>
          <a:p>
            <a:pPr marL="0" indent="0"/>
            <a:r>
              <a:rPr lang="en-GB" b="0"/>
              <a:t>ABC Company </a:t>
            </a:r>
            <a:endParaRPr/>
          </a:p>
          <a:p>
            <a:pPr marL="0" indent="0"/>
            <a:endParaRPr/>
          </a:p>
        </p:txBody>
      </p:sp>
      <p:sp>
        <p:nvSpPr>
          <p:cNvPr id="124" name="Google Shape;124;p23"/>
          <p:cNvSpPr txBox="1"/>
          <p:nvPr/>
        </p:nvSpPr>
        <p:spPr>
          <a:xfrm>
            <a:off x="4718961" y="5708999"/>
            <a:ext cx="2294800" cy="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67" tIns="96000" rIns="60967" bIns="96000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lt1"/>
              </a:buClr>
              <a:buSzPts val="800"/>
            </a:pPr>
            <a:r>
              <a:rPr lang="en-GB" sz="1067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Prepared by: CSM 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115000"/>
              </a:lnSpc>
              <a:buClr>
                <a:schemeClr val="lt1"/>
              </a:buClr>
              <a:buSzPts val="800"/>
            </a:pPr>
            <a:endParaRPr sz="1067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25" name="Google Shape;125;p23" descr="hghj&#10;"/>
          <p:cNvSpPr txBox="1"/>
          <p:nvPr/>
        </p:nvSpPr>
        <p:spPr>
          <a:xfrm>
            <a:off x="167700" y="1477004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609585" indent="-364058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Company Name: Apex Innovations</a:t>
            </a:r>
          </a:p>
          <a:p>
            <a:pPr marL="609585" indent="-364058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Industry: Fintech</a:t>
            </a:r>
          </a:p>
          <a:p>
            <a:pPr marL="609585" indent="-364058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Company Size: 400 employees</a:t>
            </a:r>
          </a:p>
          <a:p>
            <a:pPr marL="609585" indent="-364058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Location: San Francisco, CA, USA</a:t>
            </a:r>
          </a:p>
          <a:p>
            <a:pPr marL="609585" indent="-364058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Product(s) / Service(s): Apex Innovations is a leading company in the Fintech industry that provides advanced, AI-driven financial solutions and digital banking services. Their key product offerings include AI-based financial analytics, digital wealth management, and blockchain-based transaction systems.</a:t>
            </a:r>
          </a:p>
          <a:p>
            <a:pPr marL="609585" indent="-364058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Target Market: Financial Institutions, Medium to Large-sized Enterprises, Fintech </a:t>
            </a:r>
            <a:r>
              <a:rPr lang="en-GB" sz="933" dirty="0" err="1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Startups</a:t>
            </a:r>
            <a:endParaRPr lang="en-GB" sz="933" dirty="0">
              <a:solidFill>
                <a:srgbClr val="002060"/>
              </a:solidFill>
              <a:latin typeface="Inter"/>
              <a:ea typeface="Inter"/>
              <a:cs typeface="Inter"/>
              <a:sym typeface="Inter"/>
            </a:endParaRPr>
          </a:p>
          <a:p>
            <a:pPr>
              <a:buClr>
                <a:srgbClr val="000000"/>
              </a:buClr>
              <a:buSzPts val="800"/>
            </a:pPr>
            <a:endParaRPr lang="en-GB" sz="1067" dirty="0">
              <a:solidFill>
                <a:srgbClr val="002060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27" name="Google Shape;127;p23"/>
          <p:cNvSpPr/>
          <p:nvPr/>
        </p:nvSpPr>
        <p:spPr>
          <a:xfrm>
            <a:off x="2986739" y="299948"/>
            <a:ext cx="6219200" cy="6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GB" sz="2267" b="1">
                <a:solidFill>
                  <a:srgbClr val="FEFEFE"/>
                </a:solidFill>
                <a:latin typeface="Inter"/>
                <a:ea typeface="Inter"/>
                <a:cs typeface="Inter"/>
                <a:sym typeface="Inter"/>
              </a:rPr>
              <a:t>Example Customer Success Plan</a:t>
            </a:r>
            <a:endParaRPr sz="22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3"/>
          <p:cNvSpPr txBox="1"/>
          <p:nvPr/>
        </p:nvSpPr>
        <p:spPr>
          <a:xfrm>
            <a:off x="166951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361950" indent="-361950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Apex has used the same traditional financial systems for years, so there might be resistance to the change in technology and processes.</a:t>
            </a:r>
          </a:p>
          <a:p>
            <a:pPr marL="361950" indent="-361950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The need for substantial training of employees to leverage the new technology.</a:t>
            </a:r>
          </a:p>
          <a:p>
            <a:pPr marL="361950" indent="-361950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Integrating the new software with their existing systems might pose technical challenges.</a:t>
            </a:r>
          </a:p>
        </p:txBody>
      </p:sp>
      <p:sp>
        <p:nvSpPr>
          <p:cNvPr id="130" name="Google Shape;130;p23"/>
          <p:cNvSpPr txBox="1"/>
          <p:nvPr/>
        </p:nvSpPr>
        <p:spPr>
          <a:xfrm>
            <a:off x="9058279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388938" indent="-388938">
              <a:buClr>
                <a:srgbClr val="002060"/>
              </a:buClr>
              <a:buSzPts val="800"/>
              <a:buFont typeface="Inter"/>
              <a:buChar char="●"/>
            </a:pPr>
            <a:r>
              <a:rPr lang="en-GB" sz="1000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Primary Point of Contact: James McAdams, Head of Digital Transformation</a:t>
            </a:r>
          </a:p>
          <a:p>
            <a:pPr marL="388938" indent="-388938">
              <a:buClr>
                <a:srgbClr val="002060"/>
              </a:buClr>
              <a:buSzPts val="800"/>
              <a:buFont typeface="Inter"/>
              <a:buChar char="●"/>
            </a:pPr>
            <a:endParaRPr lang="en-GB" sz="1000" dirty="0">
              <a:solidFill>
                <a:srgbClr val="002060"/>
              </a:solidFill>
              <a:latin typeface="Inter"/>
              <a:ea typeface="Inter"/>
              <a:cs typeface="Inter"/>
              <a:sym typeface="Inter"/>
            </a:endParaRPr>
          </a:p>
          <a:p>
            <a:pPr marL="388938" indent="-388938">
              <a:buClr>
                <a:srgbClr val="002060"/>
              </a:buClr>
              <a:buSzPts val="800"/>
              <a:buFont typeface="Inter"/>
              <a:buChar char="●"/>
            </a:pPr>
            <a:r>
              <a:rPr lang="en-GB" sz="1000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Communication Preferences: James prefers to communicate via email for record-keeping, but is open to bi-weekly Zoom check-ins for more detailed discussions. He also appreciates receiving monthly performance reports and insights.</a:t>
            </a:r>
          </a:p>
        </p:txBody>
      </p:sp>
      <p:sp>
        <p:nvSpPr>
          <p:cNvPr id="131" name="Google Shape;131;p23"/>
          <p:cNvSpPr txBox="1"/>
          <p:nvPr/>
        </p:nvSpPr>
        <p:spPr>
          <a:xfrm>
            <a:off x="6093891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 marL="361950" indent="-361950">
              <a:buClr>
                <a:srgbClr val="002060"/>
              </a:buClr>
              <a:buSzPts val="700"/>
              <a:buFont typeface="Inter"/>
              <a:buChar char="●"/>
              <a:defRPr sz="933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/>
              <a:t>Onboarding Completion: The onboarding process is completed within a specified timeframe, and the software is fully operational without disrupting the company's existing operations.</a:t>
            </a:r>
          </a:p>
          <a:p>
            <a:r>
              <a:rPr lang="en-GB" dirty="0"/>
              <a:t>User Adoption: At least 90% of targeted users are actively using the software within the first three months.</a:t>
            </a:r>
          </a:p>
          <a:p>
            <a:r>
              <a:rPr lang="en-GB" dirty="0"/>
              <a:t>Performance Metrics: The software meets or exceeds key performance indicators, such as reducing processing times by 30%, increasing forecasting accuracy by 20%, or improving customer satisfaction scores by 10%.</a:t>
            </a:r>
          </a:p>
        </p:txBody>
      </p:sp>
      <p:sp>
        <p:nvSpPr>
          <p:cNvPr id="132" name="Google Shape;132;p23"/>
          <p:cNvSpPr txBox="1"/>
          <p:nvPr/>
        </p:nvSpPr>
        <p:spPr>
          <a:xfrm>
            <a:off x="3129504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 marL="361950" indent="-361950">
              <a:buClr>
                <a:srgbClr val="002060"/>
              </a:buClr>
              <a:buSzPts val="700"/>
              <a:buFont typeface="Inter"/>
              <a:buChar char="●"/>
              <a:defRPr sz="933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/>
              <a:t>Efficiency Improvement: The software will streamline the company's operations, reducing processing times and minimizing errors.</a:t>
            </a:r>
          </a:p>
          <a:p>
            <a:r>
              <a:rPr lang="en-GB" dirty="0"/>
              <a:t>Advanced Analytics: AI-driven financial analytics will provide more precise forecasting and better decision-making support.</a:t>
            </a:r>
          </a:p>
          <a:p>
            <a:r>
              <a:rPr lang="en-GB" dirty="0"/>
              <a:t>Improved Customer Experience: The digital transformation of the wealth management platform will provide a superior user experience, leading to increased customer satisfaction and retention.</a:t>
            </a:r>
          </a:p>
        </p:txBody>
      </p:sp>
      <p:sp>
        <p:nvSpPr>
          <p:cNvPr id="133" name="Google Shape;133;p23" descr="hghj&#10;"/>
          <p:cNvSpPr txBox="1"/>
          <p:nvPr/>
        </p:nvSpPr>
        <p:spPr>
          <a:xfrm>
            <a:off x="8071836" y="1476267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 marL="609585" indent="-364058">
              <a:buClr>
                <a:srgbClr val="002060"/>
              </a:buClr>
              <a:buSzPts val="700"/>
              <a:buFont typeface="Inter"/>
              <a:buChar char="●"/>
              <a:defRPr sz="933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/>
              <a:t>Training Program Setup: Establish a robust training program with tutorials, webinars, and online resources. Schedule training sessions and assign a dedicated trainer for support.</a:t>
            </a:r>
          </a:p>
          <a:p>
            <a:r>
              <a:rPr lang="en-GB" dirty="0"/>
              <a:t>Technical Integration: Collaborate with Apex Innovations' IT team for software integration. Create and follow an integration plan with defined tasks, timelines, and regular status updates.</a:t>
            </a:r>
          </a:p>
          <a:p>
            <a:r>
              <a:rPr lang="en-GB" dirty="0"/>
              <a:t>Performance Tracking and Reporting: Define key performance indicators (KPIs) in line with Apex's goals. Set up a system to track KPIs and deliver monthly performance reports.</a:t>
            </a:r>
          </a:p>
        </p:txBody>
      </p:sp>
      <p:sp>
        <p:nvSpPr>
          <p:cNvPr id="134" name="Google Shape;134;p23" descr="hghj&#10;"/>
          <p:cNvSpPr txBox="1"/>
          <p:nvPr/>
        </p:nvSpPr>
        <p:spPr>
          <a:xfrm>
            <a:off x="4119528" y="1477004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444500" indent="-309563" algn="l">
              <a:buFont typeface="+mj-lt"/>
              <a:buAutoNum type="arabicPeriod"/>
            </a:pPr>
            <a:r>
              <a:rPr lang="en-GB" sz="900" dirty="0">
                <a:solidFill>
                  <a:srgbClr val="002060"/>
                </a:solidFill>
                <a:latin typeface="Inter"/>
                <a:ea typeface="Inter"/>
              </a:rPr>
              <a:t>To improve efficiency of their financial analytics by integrating advanced AI technology</a:t>
            </a:r>
          </a:p>
          <a:p>
            <a:pPr marL="444500" indent="-309563" algn="l">
              <a:buFont typeface="+mj-lt"/>
              <a:buAutoNum type="arabicPeriod"/>
            </a:pPr>
            <a:r>
              <a:rPr lang="en-GB" sz="900" dirty="0">
                <a:solidFill>
                  <a:srgbClr val="002060"/>
                </a:solidFill>
                <a:latin typeface="Inter"/>
                <a:ea typeface="Inter"/>
              </a:rPr>
              <a:t>To enhance customer experience through a digital transformation of their wealth management platform</a:t>
            </a:r>
          </a:p>
          <a:p>
            <a:pPr marL="444500" indent="-309563" algn="l">
              <a:buFont typeface="+mj-lt"/>
              <a:buAutoNum type="arabicPeriod"/>
            </a:pPr>
            <a:r>
              <a:rPr lang="en-GB" sz="900" dirty="0">
                <a:solidFill>
                  <a:srgbClr val="002060"/>
                </a:solidFill>
                <a:latin typeface="Inter"/>
                <a:ea typeface="Inter"/>
              </a:rPr>
              <a:t>To streamline transaction processes by leveraging blockchain technology</a:t>
            </a:r>
          </a:p>
        </p:txBody>
      </p:sp>
      <p:sp>
        <p:nvSpPr>
          <p:cNvPr id="139" name="Google Shape;139;p23"/>
          <p:cNvSpPr txBox="1"/>
          <p:nvPr/>
        </p:nvSpPr>
        <p:spPr>
          <a:xfrm>
            <a:off x="163900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Challenges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3"/>
          <p:cNvSpPr txBox="1"/>
          <p:nvPr/>
        </p:nvSpPr>
        <p:spPr>
          <a:xfrm>
            <a:off x="9059667" y="3488133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Contacts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3"/>
          <p:cNvSpPr txBox="1"/>
          <p:nvPr/>
        </p:nvSpPr>
        <p:spPr>
          <a:xfrm>
            <a:off x="6095267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Success Criteria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3"/>
          <p:cNvSpPr txBox="1"/>
          <p:nvPr/>
        </p:nvSpPr>
        <p:spPr>
          <a:xfrm>
            <a:off x="3130900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Benefits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raphic 7" descr="Lightbulb with solid fill">
            <a:extLst>
              <a:ext uri="{FF2B5EF4-FFF2-40B4-BE49-F238E27FC236}">
                <a16:creationId xmlns:a16="http://schemas.microsoft.com/office/drawing/2014/main" id="{3533014D-F08E-3D55-CD74-4BE52BE636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26851" y="1098896"/>
            <a:ext cx="302400" cy="302400"/>
          </a:xfrm>
          <a:prstGeom prst="rect">
            <a:avLst/>
          </a:prstGeom>
        </p:spPr>
      </p:pic>
      <p:pic>
        <p:nvPicPr>
          <p:cNvPr id="10" name="Graphic 9" descr="Bullseye with solid fill">
            <a:extLst>
              <a:ext uri="{FF2B5EF4-FFF2-40B4-BE49-F238E27FC236}">
                <a16:creationId xmlns:a16="http://schemas.microsoft.com/office/drawing/2014/main" id="{893198C1-788A-9966-2F1C-0D32524AD8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79628" y="1098896"/>
            <a:ext cx="302400" cy="302400"/>
          </a:xfrm>
          <a:prstGeom prst="rect">
            <a:avLst/>
          </a:prstGeom>
        </p:spPr>
      </p:pic>
      <p:pic>
        <p:nvPicPr>
          <p:cNvPr id="12" name="Graphic 11" descr="List with solid fill">
            <a:extLst>
              <a:ext uri="{FF2B5EF4-FFF2-40B4-BE49-F238E27FC236}">
                <a16:creationId xmlns:a16="http://schemas.microsoft.com/office/drawing/2014/main" id="{A968054D-DD9F-B389-A48A-D725D4BF83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600658" y="1101050"/>
            <a:ext cx="302400" cy="302400"/>
          </a:xfrm>
          <a:prstGeom prst="rect">
            <a:avLst/>
          </a:prstGeom>
        </p:spPr>
      </p:pic>
      <p:pic>
        <p:nvPicPr>
          <p:cNvPr id="14" name="Graphic 13" descr="Playbook with solid fill">
            <a:extLst>
              <a:ext uri="{FF2B5EF4-FFF2-40B4-BE49-F238E27FC236}">
                <a16:creationId xmlns:a16="http://schemas.microsoft.com/office/drawing/2014/main" id="{14C90626-B7A8-118F-54C5-B05ABBE5D3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67052" y="3574767"/>
            <a:ext cx="302400" cy="302400"/>
          </a:xfrm>
          <a:prstGeom prst="rect">
            <a:avLst/>
          </a:prstGeom>
        </p:spPr>
      </p:pic>
      <p:pic>
        <p:nvPicPr>
          <p:cNvPr id="16" name="Graphic 15" descr="Medal with solid fill">
            <a:extLst>
              <a:ext uri="{FF2B5EF4-FFF2-40B4-BE49-F238E27FC236}">
                <a16:creationId xmlns:a16="http://schemas.microsoft.com/office/drawing/2014/main" id="{9B319D5E-B766-F85A-72EE-62D8A7F1F60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31452" y="3579663"/>
            <a:ext cx="302400" cy="302400"/>
          </a:xfrm>
          <a:prstGeom prst="rect">
            <a:avLst/>
          </a:prstGeom>
        </p:spPr>
      </p:pic>
      <p:pic>
        <p:nvPicPr>
          <p:cNvPr id="18" name="Graphic 17" descr="Aspiration with solid fill">
            <a:extLst>
              <a:ext uri="{FF2B5EF4-FFF2-40B4-BE49-F238E27FC236}">
                <a16:creationId xmlns:a16="http://schemas.microsoft.com/office/drawing/2014/main" id="{8116B3D7-47ED-FF07-4F67-C12FFD2C44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95852" y="3574767"/>
            <a:ext cx="302400" cy="302400"/>
          </a:xfrm>
          <a:prstGeom prst="rect">
            <a:avLst/>
          </a:prstGeom>
        </p:spPr>
      </p:pic>
      <p:pic>
        <p:nvPicPr>
          <p:cNvPr id="20" name="Graphic 19" descr="Employee badge with solid fill">
            <a:extLst>
              <a:ext uri="{FF2B5EF4-FFF2-40B4-BE49-F238E27FC236}">
                <a16:creationId xmlns:a16="http://schemas.microsoft.com/office/drawing/2014/main" id="{B20357AB-5004-278D-DEC5-6ED65ED3D3E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600658" y="3575133"/>
            <a:ext cx="302400" cy="302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>
            <a:spLocks noGrp="1"/>
          </p:cNvSpPr>
          <p:nvPr>
            <p:ph type="subTitle" idx="1"/>
          </p:nvPr>
        </p:nvSpPr>
        <p:spPr>
          <a:xfrm>
            <a:off x="584244" y="328728"/>
            <a:ext cx="1372400" cy="640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67" tIns="96000" rIns="60967" bIns="96000" rtlCol="0" anchor="t" anchorCtr="0">
            <a:noAutofit/>
          </a:bodyPr>
          <a:lstStyle/>
          <a:p>
            <a:pPr marL="0" indent="0"/>
            <a:r>
              <a:rPr lang="en-GB"/>
              <a:t>Account Name:</a:t>
            </a:r>
            <a:endParaRPr/>
          </a:p>
          <a:p>
            <a:pPr marL="0" indent="0"/>
            <a:r>
              <a:rPr lang="en-GB" b="0"/>
              <a:t>ABC Company </a:t>
            </a:r>
            <a:endParaRPr/>
          </a:p>
          <a:p>
            <a:pPr marL="0" indent="0"/>
            <a:endParaRPr/>
          </a:p>
        </p:txBody>
      </p:sp>
      <p:sp>
        <p:nvSpPr>
          <p:cNvPr id="153" name="Google Shape;153;p24"/>
          <p:cNvSpPr txBox="1"/>
          <p:nvPr/>
        </p:nvSpPr>
        <p:spPr>
          <a:xfrm>
            <a:off x="4718961" y="5708999"/>
            <a:ext cx="2294800" cy="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67" tIns="96000" rIns="60967" bIns="96000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lt1"/>
              </a:buClr>
              <a:buSzPts val="800"/>
            </a:pPr>
            <a:r>
              <a:rPr lang="en-GB" sz="1067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Prepared by: CSM 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115000"/>
              </a:lnSpc>
              <a:buClr>
                <a:schemeClr val="lt1"/>
              </a:buClr>
              <a:buSzPts val="800"/>
            </a:pPr>
            <a:endParaRPr sz="1067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56" name="Google Shape;156;p24"/>
          <p:cNvSpPr/>
          <p:nvPr/>
        </p:nvSpPr>
        <p:spPr>
          <a:xfrm>
            <a:off x="2977205" y="299948"/>
            <a:ext cx="6219200" cy="6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GB" sz="2267" b="1">
                <a:solidFill>
                  <a:srgbClr val="FEFEFE"/>
                </a:solidFill>
                <a:latin typeface="Inter"/>
                <a:ea typeface="Inter"/>
                <a:cs typeface="Inter"/>
                <a:sym typeface="Inter"/>
              </a:rPr>
              <a:t>Customer Success Plan</a:t>
            </a:r>
            <a:endParaRPr sz="22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97;p22">
            <a:extLst>
              <a:ext uri="{FF2B5EF4-FFF2-40B4-BE49-F238E27FC236}">
                <a16:creationId xmlns:a16="http://schemas.microsoft.com/office/drawing/2014/main" id="{A2F1D000-29D4-5D1B-1FC6-B5FCB71A6B6B}"/>
              </a:ext>
            </a:extLst>
          </p:cNvPr>
          <p:cNvSpPr txBox="1"/>
          <p:nvPr/>
        </p:nvSpPr>
        <p:spPr>
          <a:xfrm>
            <a:off x="177009" y="1028233"/>
            <a:ext cx="39608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Company Highlights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106;p22">
            <a:extLst>
              <a:ext uri="{FF2B5EF4-FFF2-40B4-BE49-F238E27FC236}">
                <a16:creationId xmlns:a16="http://schemas.microsoft.com/office/drawing/2014/main" id="{C6AF22B0-CA67-A69F-6302-9788098CE7B2}"/>
              </a:ext>
            </a:extLst>
          </p:cNvPr>
          <p:cNvSpPr txBox="1"/>
          <p:nvPr/>
        </p:nvSpPr>
        <p:spPr>
          <a:xfrm>
            <a:off x="8067311" y="1028233"/>
            <a:ext cx="39608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Action Points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07;p22">
            <a:extLst>
              <a:ext uri="{FF2B5EF4-FFF2-40B4-BE49-F238E27FC236}">
                <a16:creationId xmlns:a16="http://schemas.microsoft.com/office/drawing/2014/main" id="{9B4A362F-93CA-290D-3065-041BC273813A}"/>
              </a:ext>
            </a:extLst>
          </p:cNvPr>
          <p:cNvSpPr txBox="1"/>
          <p:nvPr/>
        </p:nvSpPr>
        <p:spPr>
          <a:xfrm>
            <a:off x="4119580" y="1028233"/>
            <a:ext cx="3951121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 dirty="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Customer Objectives</a:t>
            </a:r>
            <a:endParaRPr sz="18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25;p23" descr="hghj&#10;">
            <a:extLst>
              <a:ext uri="{FF2B5EF4-FFF2-40B4-BE49-F238E27FC236}">
                <a16:creationId xmlns:a16="http://schemas.microsoft.com/office/drawing/2014/main" id="{34F1AC32-F48D-754D-809C-25C7D7F7B53B}"/>
              </a:ext>
            </a:extLst>
          </p:cNvPr>
          <p:cNvSpPr txBox="1"/>
          <p:nvPr/>
        </p:nvSpPr>
        <p:spPr>
          <a:xfrm>
            <a:off x="167700" y="1477004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609585" indent="-364058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1067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</a:p>
        </p:txBody>
      </p:sp>
      <p:sp>
        <p:nvSpPr>
          <p:cNvPr id="11" name="Google Shape;129;p23">
            <a:extLst>
              <a:ext uri="{FF2B5EF4-FFF2-40B4-BE49-F238E27FC236}">
                <a16:creationId xmlns:a16="http://schemas.microsoft.com/office/drawing/2014/main" id="{8AA5AEAD-BD42-CB13-73B3-F9E91E79B35A}"/>
              </a:ext>
            </a:extLst>
          </p:cNvPr>
          <p:cNvSpPr txBox="1"/>
          <p:nvPr/>
        </p:nvSpPr>
        <p:spPr>
          <a:xfrm>
            <a:off x="166951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361950" indent="-361950">
              <a:buClr>
                <a:srgbClr val="002060"/>
              </a:buClr>
              <a:buSzPts val="700"/>
              <a:buFont typeface="Inter"/>
              <a:buChar char="●"/>
            </a:pPr>
            <a:r>
              <a:rPr lang="en-GB" sz="933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</a:p>
        </p:txBody>
      </p:sp>
      <p:sp>
        <p:nvSpPr>
          <p:cNvPr id="12" name="Google Shape;130;p23">
            <a:extLst>
              <a:ext uri="{FF2B5EF4-FFF2-40B4-BE49-F238E27FC236}">
                <a16:creationId xmlns:a16="http://schemas.microsoft.com/office/drawing/2014/main" id="{23E0743C-FF9E-2C40-14BD-1FB870B6D142}"/>
              </a:ext>
            </a:extLst>
          </p:cNvPr>
          <p:cNvSpPr txBox="1"/>
          <p:nvPr/>
        </p:nvSpPr>
        <p:spPr>
          <a:xfrm>
            <a:off x="9058279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388938" indent="-388938">
              <a:buClr>
                <a:srgbClr val="002060"/>
              </a:buClr>
              <a:buSzPts val="800"/>
              <a:buFont typeface="Inter"/>
              <a:buChar char="●"/>
            </a:pPr>
            <a:r>
              <a:rPr lang="en-GB" sz="1000" dirty="0">
                <a:solidFill>
                  <a:srgbClr val="002060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</a:p>
        </p:txBody>
      </p:sp>
      <p:sp>
        <p:nvSpPr>
          <p:cNvPr id="13" name="Google Shape;131;p23">
            <a:extLst>
              <a:ext uri="{FF2B5EF4-FFF2-40B4-BE49-F238E27FC236}">
                <a16:creationId xmlns:a16="http://schemas.microsoft.com/office/drawing/2014/main" id="{DE7A71FF-A9B7-918F-8E01-6BB5226502A1}"/>
              </a:ext>
            </a:extLst>
          </p:cNvPr>
          <p:cNvSpPr txBox="1"/>
          <p:nvPr/>
        </p:nvSpPr>
        <p:spPr>
          <a:xfrm>
            <a:off x="6093891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 marL="361950" indent="-361950">
              <a:buClr>
                <a:srgbClr val="002060"/>
              </a:buClr>
              <a:buSzPts val="700"/>
              <a:buFont typeface="Inter"/>
              <a:buChar char="●"/>
              <a:defRPr sz="933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14" name="Google Shape;132;p23">
            <a:extLst>
              <a:ext uri="{FF2B5EF4-FFF2-40B4-BE49-F238E27FC236}">
                <a16:creationId xmlns:a16="http://schemas.microsoft.com/office/drawing/2014/main" id="{7AA3FD0A-F4BB-6729-72DC-6D9AE8AF6413}"/>
              </a:ext>
            </a:extLst>
          </p:cNvPr>
          <p:cNvSpPr txBox="1"/>
          <p:nvPr/>
        </p:nvSpPr>
        <p:spPr>
          <a:xfrm>
            <a:off x="3129504" y="3980467"/>
            <a:ext cx="2964400" cy="2118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 marL="361950" indent="-361950">
              <a:buClr>
                <a:srgbClr val="002060"/>
              </a:buClr>
              <a:buSzPts val="700"/>
              <a:buFont typeface="Inter"/>
              <a:buChar char="●"/>
              <a:defRPr sz="933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15" name="Google Shape;133;p23" descr="hghj&#10;">
            <a:extLst>
              <a:ext uri="{FF2B5EF4-FFF2-40B4-BE49-F238E27FC236}">
                <a16:creationId xmlns:a16="http://schemas.microsoft.com/office/drawing/2014/main" id="{9BC3730B-0C4F-74A6-D6F6-8A9DC63AC280}"/>
              </a:ext>
            </a:extLst>
          </p:cNvPr>
          <p:cNvSpPr txBox="1"/>
          <p:nvPr/>
        </p:nvSpPr>
        <p:spPr>
          <a:xfrm>
            <a:off x="8071836" y="1476267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>
            <a:defPPr>
              <a:defRPr lang="en-US"/>
            </a:defPPr>
            <a:lvl1pPr marL="609585" indent="-364058">
              <a:buClr>
                <a:srgbClr val="002060"/>
              </a:buClr>
              <a:buSzPts val="700"/>
              <a:buFont typeface="Inter"/>
              <a:buChar char="●"/>
              <a:defRPr sz="933">
                <a:solidFill>
                  <a:srgbClr val="002060"/>
                </a:solidFill>
                <a:latin typeface="Inter"/>
                <a:ea typeface="Inter"/>
                <a:cs typeface="Inter"/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16" name="Google Shape;134;p23" descr="hghj&#10;">
            <a:extLst>
              <a:ext uri="{FF2B5EF4-FFF2-40B4-BE49-F238E27FC236}">
                <a16:creationId xmlns:a16="http://schemas.microsoft.com/office/drawing/2014/main" id="{3C1EA002-3D05-4F4C-AD7D-ADE9CDF2983D}"/>
              </a:ext>
            </a:extLst>
          </p:cNvPr>
          <p:cNvSpPr txBox="1"/>
          <p:nvPr/>
        </p:nvSpPr>
        <p:spPr>
          <a:xfrm>
            <a:off x="4119528" y="1477004"/>
            <a:ext cx="3953600" cy="199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444500" indent="-309563" algn="l">
              <a:buFont typeface="+mj-lt"/>
              <a:buAutoNum type="arabicPeriod"/>
            </a:pPr>
            <a:r>
              <a:rPr lang="en-GB" sz="900" dirty="0">
                <a:solidFill>
                  <a:srgbClr val="002060"/>
                </a:solidFill>
                <a:latin typeface="Inter"/>
                <a:ea typeface="Inter"/>
              </a:rPr>
              <a:t> </a:t>
            </a:r>
          </a:p>
        </p:txBody>
      </p:sp>
      <p:sp>
        <p:nvSpPr>
          <p:cNvPr id="17" name="Google Shape;139;p23">
            <a:extLst>
              <a:ext uri="{FF2B5EF4-FFF2-40B4-BE49-F238E27FC236}">
                <a16:creationId xmlns:a16="http://schemas.microsoft.com/office/drawing/2014/main" id="{0851B14A-9BE4-C9F5-086B-5F912137E9A6}"/>
              </a:ext>
            </a:extLst>
          </p:cNvPr>
          <p:cNvSpPr txBox="1"/>
          <p:nvPr/>
        </p:nvSpPr>
        <p:spPr>
          <a:xfrm>
            <a:off x="163900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Challenges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40;p23">
            <a:extLst>
              <a:ext uri="{FF2B5EF4-FFF2-40B4-BE49-F238E27FC236}">
                <a16:creationId xmlns:a16="http://schemas.microsoft.com/office/drawing/2014/main" id="{B33D6540-2D8D-0C66-FD8B-A83B218E8966}"/>
              </a:ext>
            </a:extLst>
          </p:cNvPr>
          <p:cNvSpPr txBox="1"/>
          <p:nvPr/>
        </p:nvSpPr>
        <p:spPr>
          <a:xfrm>
            <a:off x="9059667" y="3488133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Contacts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41;p23">
            <a:extLst>
              <a:ext uri="{FF2B5EF4-FFF2-40B4-BE49-F238E27FC236}">
                <a16:creationId xmlns:a16="http://schemas.microsoft.com/office/drawing/2014/main" id="{60CE549B-8DDF-4B18-B399-204466797706}"/>
              </a:ext>
            </a:extLst>
          </p:cNvPr>
          <p:cNvSpPr txBox="1"/>
          <p:nvPr/>
        </p:nvSpPr>
        <p:spPr>
          <a:xfrm>
            <a:off x="6095267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Success Criteria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42;p23">
            <a:extLst>
              <a:ext uri="{FF2B5EF4-FFF2-40B4-BE49-F238E27FC236}">
                <a16:creationId xmlns:a16="http://schemas.microsoft.com/office/drawing/2014/main" id="{9AD17A8B-DB65-9CF5-9839-9C9214C760BA}"/>
              </a:ext>
            </a:extLst>
          </p:cNvPr>
          <p:cNvSpPr txBox="1"/>
          <p:nvPr/>
        </p:nvSpPr>
        <p:spPr>
          <a:xfrm>
            <a:off x="3130900" y="3488800"/>
            <a:ext cx="2964400" cy="476400"/>
          </a:xfrm>
          <a:prstGeom prst="rect">
            <a:avLst/>
          </a:prstGeom>
          <a:solidFill>
            <a:srgbClr val="0070C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1000"/>
            </a:pPr>
            <a:r>
              <a:rPr lang="en-GB" sz="1333" b="1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Key Benefits</a:t>
            </a:r>
            <a:endParaRPr sz="18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Graphic 20" descr="Lightbulb with solid fill">
            <a:extLst>
              <a:ext uri="{FF2B5EF4-FFF2-40B4-BE49-F238E27FC236}">
                <a16:creationId xmlns:a16="http://schemas.microsoft.com/office/drawing/2014/main" id="{9FB7DEAE-A608-804F-9F83-1DAFD29581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26851" y="1098896"/>
            <a:ext cx="302400" cy="302400"/>
          </a:xfrm>
          <a:prstGeom prst="rect">
            <a:avLst/>
          </a:prstGeom>
        </p:spPr>
      </p:pic>
      <p:pic>
        <p:nvPicPr>
          <p:cNvPr id="22" name="Graphic 21" descr="Bullseye with solid fill">
            <a:extLst>
              <a:ext uri="{FF2B5EF4-FFF2-40B4-BE49-F238E27FC236}">
                <a16:creationId xmlns:a16="http://schemas.microsoft.com/office/drawing/2014/main" id="{4B01CC1D-D884-5297-96AD-366235A1B8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79628" y="1098896"/>
            <a:ext cx="302400" cy="302400"/>
          </a:xfrm>
          <a:prstGeom prst="rect">
            <a:avLst/>
          </a:prstGeom>
        </p:spPr>
      </p:pic>
      <p:pic>
        <p:nvPicPr>
          <p:cNvPr id="23" name="Graphic 22" descr="List with solid fill">
            <a:extLst>
              <a:ext uri="{FF2B5EF4-FFF2-40B4-BE49-F238E27FC236}">
                <a16:creationId xmlns:a16="http://schemas.microsoft.com/office/drawing/2014/main" id="{F8BFB3C1-FAFF-B1ED-1EDF-7AAEF47CB2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600658" y="1101050"/>
            <a:ext cx="302400" cy="302400"/>
          </a:xfrm>
          <a:prstGeom prst="rect">
            <a:avLst/>
          </a:prstGeom>
        </p:spPr>
      </p:pic>
      <p:pic>
        <p:nvPicPr>
          <p:cNvPr id="24" name="Graphic 23" descr="Playbook with solid fill">
            <a:extLst>
              <a:ext uri="{FF2B5EF4-FFF2-40B4-BE49-F238E27FC236}">
                <a16:creationId xmlns:a16="http://schemas.microsoft.com/office/drawing/2014/main" id="{51BF167D-E5F6-FB50-8FD6-DF323CC444D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67052" y="3574767"/>
            <a:ext cx="302400" cy="302400"/>
          </a:xfrm>
          <a:prstGeom prst="rect">
            <a:avLst/>
          </a:prstGeom>
        </p:spPr>
      </p:pic>
      <p:pic>
        <p:nvPicPr>
          <p:cNvPr id="25" name="Graphic 24" descr="Medal with solid fill">
            <a:extLst>
              <a:ext uri="{FF2B5EF4-FFF2-40B4-BE49-F238E27FC236}">
                <a16:creationId xmlns:a16="http://schemas.microsoft.com/office/drawing/2014/main" id="{0789D84D-6CBD-BC37-1F51-ACED4063947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31452" y="3579663"/>
            <a:ext cx="302400" cy="302400"/>
          </a:xfrm>
          <a:prstGeom prst="rect">
            <a:avLst/>
          </a:prstGeom>
        </p:spPr>
      </p:pic>
      <p:pic>
        <p:nvPicPr>
          <p:cNvPr id="26" name="Graphic 25" descr="Aspiration with solid fill">
            <a:extLst>
              <a:ext uri="{FF2B5EF4-FFF2-40B4-BE49-F238E27FC236}">
                <a16:creationId xmlns:a16="http://schemas.microsoft.com/office/drawing/2014/main" id="{4C007E11-789D-6920-01D6-0C056EEFA43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95852" y="3574767"/>
            <a:ext cx="302400" cy="302400"/>
          </a:xfrm>
          <a:prstGeom prst="rect">
            <a:avLst/>
          </a:prstGeom>
        </p:spPr>
      </p:pic>
      <p:pic>
        <p:nvPicPr>
          <p:cNvPr id="27" name="Graphic 26" descr="Employee badge with solid fill">
            <a:extLst>
              <a:ext uri="{FF2B5EF4-FFF2-40B4-BE49-F238E27FC236}">
                <a16:creationId xmlns:a16="http://schemas.microsoft.com/office/drawing/2014/main" id="{238F927D-D34E-027C-9B20-F5B98B4A0A4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600658" y="3575133"/>
            <a:ext cx="302400" cy="302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5307</TotalTime>
  <Words>865</Words>
  <Application>Microsoft Macintosh PowerPoint</Application>
  <PresentationFormat>Widescreen</PresentationFormat>
  <Paragraphs>96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Inter</vt:lpstr>
      <vt:lpstr>Open Sans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Convery</dc:creator>
  <cp:lastModifiedBy>Richard Convery</cp:lastModifiedBy>
  <cp:revision>5</cp:revision>
  <dcterms:created xsi:type="dcterms:W3CDTF">2023-07-15T20:45:56Z</dcterms:created>
  <dcterms:modified xsi:type="dcterms:W3CDTF">2023-07-21T21:32:50Z</dcterms:modified>
</cp:coreProperties>
</file>